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0cec40dcb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0cec40dcb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0cec40dcb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0cec40dcb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0cec40dcb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0cec40dcb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0cec40dcbc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0cec40dcbc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0cec40dcbc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0cec40dcbc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0cec40dcbc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0cec40dcbc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0cec40dcbc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0cec40dcbc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0cec40dcbc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0cec40dcbc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0cec40dcb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0cec40dcb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0cec40dcb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0cec40dcb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0cec40dcb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0cec40dcb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0cec40dcb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0cec40dcb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0cec40dcb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0cec40dcb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0cec40dcbc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0cec40dcb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0cec40dcb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0cec40dcb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
            <a:alphaModFix/>
          </a:blip>
          <a:stretch>
            <a:fillRect/>
          </a:stretch>
        </p:blipFill>
        <p:spPr>
          <a:xfrm>
            <a:off x="0" y="0"/>
            <a:ext cx="9144000" cy="51435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Data &amp; Privacy (Part-2)</a:t>
            </a:r>
            <a:endParaRPr/>
          </a:p>
        </p:txBody>
      </p:sp>
      <p:sp>
        <p:nvSpPr>
          <p:cNvPr id="56" name="Google Shape;56;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300"/>
              <a:t>Tracking Technologies and Their Impact on Privacy</a:t>
            </a:r>
            <a:endParaRPr sz="2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b="1" lang="en" sz="2420"/>
              <a:t>How to Protect Your Privacy from Tracking Technologies</a:t>
            </a:r>
            <a:endParaRPr b="1" sz="2420"/>
          </a:p>
          <a:p>
            <a:pPr indent="0" lvl="0" marL="0" rtl="0" algn="l">
              <a:spcBef>
                <a:spcPts val="0"/>
              </a:spcBef>
              <a:spcAft>
                <a:spcPts val="0"/>
              </a:spcAft>
              <a:buClr>
                <a:schemeClr val="dk1"/>
              </a:buClr>
              <a:buSzPts val="990"/>
              <a:buFont typeface="Arial"/>
              <a:buNone/>
            </a:pPr>
            <a:r>
              <a:t/>
            </a:r>
            <a:endParaRPr b="1" sz="2420"/>
          </a:p>
          <a:p>
            <a:pPr indent="0" lvl="0" marL="0" rtl="0" algn="l">
              <a:spcBef>
                <a:spcPts val="0"/>
              </a:spcBef>
              <a:spcAft>
                <a:spcPts val="0"/>
              </a:spcAft>
              <a:buSzPts val="990"/>
              <a:buNone/>
            </a:pPr>
            <a:r>
              <a:t/>
            </a:r>
            <a:endParaRPr b="1" sz="2420"/>
          </a:p>
        </p:txBody>
      </p:sp>
      <p:sp>
        <p:nvSpPr>
          <p:cNvPr id="117" name="Google Shape;117;p22"/>
          <p:cNvSpPr txBox="1"/>
          <p:nvPr>
            <p:ph idx="1" type="body"/>
          </p:nvPr>
        </p:nvSpPr>
        <p:spPr>
          <a:xfrm>
            <a:off x="311700" y="1152475"/>
            <a:ext cx="4528800" cy="3416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018"/>
              <a:buFont typeface="Arial"/>
              <a:buNone/>
            </a:pPr>
            <a:r>
              <a:rPr b="1" lang="en" sz="1117">
                <a:solidFill>
                  <a:schemeClr val="dk1"/>
                </a:solidFill>
              </a:rPr>
              <a:t>Tip 1: Turn Off Location Services</a:t>
            </a:r>
            <a:r>
              <a:rPr lang="en" sz="1117">
                <a:solidFill>
                  <a:schemeClr val="dk1"/>
                </a:solidFill>
              </a:rPr>
              <a:t>: Disable location services for apps that don’t need them, especially when you’re not using them.</a:t>
            </a:r>
            <a:endParaRPr sz="1117">
              <a:solidFill>
                <a:schemeClr val="dk1"/>
              </a:solidFill>
            </a:endParaRPr>
          </a:p>
          <a:p>
            <a:pPr indent="0" lvl="0" marL="0" rtl="0" algn="l">
              <a:lnSpc>
                <a:spcPct val="150000"/>
              </a:lnSpc>
              <a:spcBef>
                <a:spcPts val="1200"/>
              </a:spcBef>
              <a:spcAft>
                <a:spcPts val="0"/>
              </a:spcAft>
              <a:buClr>
                <a:schemeClr val="dk1"/>
              </a:buClr>
              <a:buSzPts val="1018"/>
              <a:buFont typeface="Arial"/>
              <a:buNone/>
            </a:pPr>
            <a:r>
              <a:rPr b="1" lang="en" sz="1117">
                <a:solidFill>
                  <a:schemeClr val="dk1"/>
                </a:solidFill>
              </a:rPr>
              <a:t>Tip 2: Clear Cookies Regularly</a:t>
            </a:r>
            <a:r>
              <a:rPr lang="en" sz="1117">
                <a:solidFill>
                  <a:schemeClr val="dk1"/>
                </a:solidFill>
              </a:rPr>
              <a:t>: Deleting cookies from your browser can help reduce how much websites track you. You can also use your browser’s private or incognito mode to prevent cookies from being saved.</a:t>
            </a:r>
            <a:endParaRPr sz="1117">
              <a:solidFill>
                <a:schemeClr val="dk1"/>
              </a:solidFill>
            </a:endParaRPr>
          </a:p>
          <a:p>
            <a:pPr indent="0" lvl="0" marL="0" rtl="0" algn="l">
              <a:lnSpc>
                <a:spcPct val="150000"/>
              </a:lnSpc>
              <a:spcBef>
                <a:spcPts val="1200"/>
              </a:spcBef>
              <a:spcAft>
                <a:spcPts val="0"/>
              </a:spcAft>
              <a:buClr>
                <a:schemeClr val="dk1"/>
              </a:buClr>
              <a:buSzPts val="1018"/>
              <a:buFont typeface="Arial"/>
              <a:buNone/>
            </a:pPr>
            <a:r>
              <a:rPr b="1" lang="en" sz="1117">
                <a:solidFill>
                  <a:schemeClr val="dk1"/>
                </a:solidFill>
              </a:rPr>
              <a:t>Tip 3: Manage Your Browsing History</a:t>
            </a:r>
            <a:r>
              <a:rPr lang="en" sz="1117">
                <a:solidFill>
                  <a:schemeClr val="dk1"/>
                </a:solidFill>
              </a:rPr>
              <a:t>: Clear your browsing history regularly and use tools that prevent your online activity from being tracked.</a:t>
            </a:r>
            <a:endParaRPr sz="1117">
              <a:solidFill>
                <a:schemeClr val="dk1"/>
              </a:solidFill>
            </a:endParaRPr>
          </a:p>
          <a:p>
            <a:pPr indent="0" lvl="0" marL="0" rtl="0" algn="l">
              <a:lnSpc>
                <a:spcPct val="150000"/>
              </a:lnSpc>
              <a:spcBef>
                <a:spcPts val="1200"/>
              </a:spcBef>
              <a:spcAft>
                <a:spcPts val="0"/>
              </a:spcAft>
              <a:buClr>
                <a:schemeClr val="dk1"/>
              </a:buClr>
              <a:buSzPts val="1018"/>
              <a:buFont typeface="Arial"/>
              <a:buNone/>
            </a:pPr>
            <a:r>
              <a:rPr b="1" lang="en" sz="1117">
                <a:solidFill>
                  <a:schemeClr val="dk1"/>
                </a:solidFill>
              </a:rPr>
              <a:t>Example</a:t>
            </a:r>
            <a:r>
              <a:rPr lang="en" sz="1117">
                <a:solidFill>
                  <a:schemeClr val="dk1"/>
                </a:solidFill>
              </a:rPr>
              <a:t>: When using your browser, you can set it to block third-party cookies to avoid tracking across different websites.</a:t>
            </a:r>
            <a:endParaRPr sz="1117">
              <a:solidFill>
                <a:schemeClr val="dk1"/>
              </a:solidFill>
            </a:endParaRPr>
          </a:p>
          <a:p>
            <a:pPr indent="0" lvl="0" marL="0" rtl="0" algn="l">
              <a:lnSpc>
                <a:spcPct val="150000"/>
              </a:lnSpc>
              <a:spcBef>
                <a:spcPts val="1200"/>
              </a:spcBef>
              <a:spcAft>
                <a:spcPts val="1200"/>
              </a:spcAft>
              <a:buSzPts val="1018"/>
              <a:buNone/>
            </a:pPr>
            <a:r>
              <a:t/>
            </a:r>
            <a:endParaRPr sz="1765"/>
          </a:p>
        </p:txBody>
      </p:sp>
      <p:pic>
        <p:nvPicPr>
          <p:cNvPr id="118" name="Google Shape;118;p22"/>
          <p:cNvPicPr preferRelativeResize="0"/>
          <p:nvPr/>
        </p:nvPicPr>
        <p:blipFill>
          <a:blip r:embed="rId3">
            <a:alphaModFix/>
          </a:blip>
          <a:stretch>
            <a:fillRect/>
          </a:stretch>
        </p:blipFill>
        <p:spPr>
          <a:xfrm>
            <a:off x="5701450" y="950188"/>
            <a:ext cx="3442547" cy="3820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MCQs (Multiple Choice Questions)</a:t>
            </a:r>
            <a:endParaRPr/>
          </a:p>
        </p:txBody>
      </p:sp>
      <p:sp>
        <p:nvSpPr>
          <p:cNvPr id="124" name="Google Shape;124;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700">
                <a:solidFill>
                  <a:schemeClr val="dk1"/>
                </a:solidFill>
              </a:rPr>
              <a:t>1. </a:t>
            </a:r>
            <a:r>
              <a:rPr b="1" lang="en" sz="1700">
                <a:solidFill>
                  <a:schemeClr val="dk1"/>
                </a:solidFill>
              </a:rPr>
              <a:t>What is geolocation?</a:t>
            </a:r>
            <a:r>
              <a:rPr lang="en" sz="1700">
                <a:solidFill>
                  <a:schemeClr val="dk1"/>
                </a:solidFill>
              </a:rPr>
              <a:t> </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a. The ability to store cookies on a device</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b. The process of finding someone’s location using technology</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c. Tracking someone’s browsing history</a:t>
            </a:r>
            <a:endParaRPr sz="1700">
              <a:solidFill>
                <a:schemeClr val="dk1"/>
              </a:solidFill>
            </a:endParaRPr>
          </a:p>
          <a:p>
            <a:pPr indent="0" lvl="0" marL="0" rtl="0" algn="l">
              <a:spcBef>
                <a:spcPts val="1200"/>
              </a:spcBef>
              <a:spcAft>
                <a:spcPts val="1200"/>
              </a:spcAft>
              <a:buNone/>
            </a:pPr>
            <a:r>
              <a:rPr lang="en" sz="1700">
                <a:solidFill>
                  <a:schemeClr val="dk1"/>
                </a:solidFill>
              </a:rPr>
              <a:t>d. The storage of personal data on a website</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700">
                <a:solidFill>
                  <a:schemeClr val="dk1"/>
                </a:solidFill>
              </a:rPr>
              <a:t>2. What do cookies do?</a:t>
            </a:r>
            <a:r>
              <a:rPr lang="en" sz="1700">
                <a:solidFill>
                  <a:schemeClr val="dk1"/>
                </a:solidFill>
              </a:rPr>
              <a:t> </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a. Track your location</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b. Store information like your preferences or login details</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c. Monitor your phone’s calls</a:t>
            </a:r>
            <a:endParaRPr sz="1700">
              <a:solidFill>
                <a:schemeClr val="dk1"/>
              </a:solidFill>
            </a:endParaRPr>
          </a:p>
          <a:p>
            <a:pPr indent="0" lvl="0" marL="0" rtl="0" algn="l">
              <a:spcBef>
                <a:spcPts val="1200"/>
              </a:spcBef>
              <a:spcAft>
                <a:spcPts val="1200"/>
              </a:spcAft>
              <a:buNone/>
            </a:pPr>
            <a:r>
              <a:rPr lang="en" sz="1700">
                <a:solidFill>
                  <a:schemeClr val="dk1"/>
                </a:solidFill>
              </a:rPr>
              <a:t>d. Collect your browsing history</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700">
                <a:solidFill>
                  <a:schemeClr val="dk1"/>
                </a:solidFill>
              </a:rPr>
              <a:t>3. Which of the following is an example of browsing history?</a:t>
            </a:r>
            <a:r>
              <a:rPr lang="en" sz="1700">
                <a:solidFill>
                  <a:schemeClr val="dk1"/>
                </a:solidFill>
              </a:rPr>
              <a:t> </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a. Your current GPS location</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b. A list of websites you’ve visited</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c. A map of your home address</a:t>
            </a:r>
            <a:endParaRPr sz="1700">
              <a:solidFill>
                <a:schemeClr val="dk1"/>
              </a:solidFill>
            </a:endParaRPr>
          </a:p>
          <a:p>
            <a:pPr indent="0" lvl="0" marL="0" rtl="0" algn="l">
              <a:spcBef>
                <a:spcPts val="1200"/>
              </a:spcBef>
              <a:spcAft>
                <a:spcPts val="1200"/>
              </a:spcAft>
              <a:buNone/>
            </a:pPr>
            <a:r>
              <a:rPr lang="en" sz="1700">
                <a:solidFill>
                  <a:schemeClr val="dk1"/>
                </a:solidFill>
              </a:rPr>
              <a:t>d. Your phone’s camera roll</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700">
                <a:solidFill>
                  <a:schemeClr val="dk1"/>
                </a:solidFill>
              </a:rPr>
              <a:t>4. How can companies use aggregated data from geolocation, cookies, and browsing history?</a:t>
            </a:r>
            <a:r>
              <a:rPr lang="en" sz="1700">
                <a:solidFill>
                  <a:schemeClr val="dk1"/>
                </a:solidFill>
              </a:rPr>
              <a:t> </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a. To delete all your personal data</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b. To send you personalized ads</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c. To store your phone number</a:t>
            </a:r>
            <a:endParaRPr sz="1700">
              <a:solidFill>
                <a:schemeClr val="dk1"/>
              </a:solidFill>
            </a:endParaRPr>
          </a:p>
          <a:p>
            <a:pPr indent="0" lvl="0" marL="0" rtl="0" algn="l">
              <a:spcBef>
                <a:spcPts val="1200"/>
              </a:spcBef>
              <a:spcAft>
                <a:spcPts val="1200"/>
              </a:spcAft>
              <a:buNone/>
            </a:pPr>
            <a:r>
              <a:rPr lang="en" sz="1700">
                <a:solidFill>
                  <a:schemeClr val="dk1"/>
                </a:solidFill>
              </a:rPr>
              <a:t>d. To block websites you visit</a:t>
            </a:r>
            <a:endParaRPr sz="2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700">
                <a:solidFill>
                  <a:schemeClr val="dk1"/>
                </a:solidFill>
              </a:rPr>
              <a:t>5. How can you protect your privacy from tracking technologies?</a:t>
            </a:r>
            <a:r>
              <a:rPr lang="en" sz="1700">
                <a:solidFill>
                  <a:schemeClr val="dk1"/>
                </a:solidFill>
              </a:rPr>
              <a:t> </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a. Turn off your phone</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b. Clear cookies and browsing history</a:t>
            </a:r>
            <a:endParaRPr sz="1700">
              <a:solidFill>
                <a:schemeClr val="dk1"/>
              </a:solidFill>
            </a:endParaRPr>
          </a:p>
          <a:p>
            <a:pPr indent="0" lvl="0" marL="0" rtl="0" algn="l">
              <a:spcBef>
                <a:spcPts val="1200"/>
              </a:spcBef>
              <a:spcAft>
                <a:spcPts val="0"/>
              </a:spcAft>
              <a:buClr>
                <a:schemeClr val="dk1"/>
              </a:buClr>
              <a:buSzPts val="1100"/>
              <a:buFont typeface="Arial"/>
              <a:buNone/>
            </a:pPr>
            <a:r>
              <a:rPr lang="en" sz="1700">
                <a:solidFill>
                  <a:schemeClr val="dk1"/>
                </a:solidFill>
              </a:rPr>
              <a:t>c. Share your location with every app</a:t>
            </a:r>
            <a:endParaRPr sz="1700">
              <a:solidFill>
                <a:schemeClr val="dk1"/>
              </a:solidFill>
            </a:endParaRPr>
          </a:p>
          <a:p>
            <a:pPr indent="0" lvl="0" marL="0" rtl="0" algn="l">
              <a:spcBef>
                <a:spcPts val="1200"/>
              </a:spcBef>
              <a:spcAft>
                <a:spcPts val="1200"/>
              </a:spcAft>
              <a:buNone/>
            </a:pPr>
            <a:r>
              <a:rPr lang="en" sz="1700">
                <a:solidFill>
                  <a:schemeClr val="dk1"/>
                </a:solidFill>
              </a:rPr>
              <a:t>d. Ignore privacy settings on websites</a:t>
            </a:r>
            <a:endParaRPr sz="2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Homework Assignment</a:t>
            </a:r>
            <a:endParaRPr b="1"/>
          </a:p>
        </p:txBody>
      </p:sp>
      <p:sp>
        <p:nvSpPr>
          <p:cNvPr id="150" name="Google Shape;150;p28"/>
          <p:cNvSpPr txBox="1"/>
          <p:nvPr>
            <p:ph idx="1" type="body"/>
          </p:nvPr>
        </p:nvSpPr>
        <p:spPr>
          <a:xfrm>
            <a:off x="311700" y="1152475"/>
            <a:ext cx="6514800" cy="3416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Clr>
                <a:schemeClr val="dk1"/>
              </a:buClr>
              <a:buSzPts val="1100"/>
              <a:buFont typeface="Arial"/>
              <a:buNone/>
            </a:pPr>
            <a:r>
              <a:rPr b="1" lang="en" sz="1200">
                <a:solidFill>
                  <a:schemeClr val="dk1"/>
                </a:solidFill>
              </a:rPr>
              <a:t>Task</a:t>
            </a:r>
            <a:r>
              <a:rPr lang="en" sz="1200">
                <a:solidFill>
                  <a:schemeClr val="dk1"/>
                </a:solidFill>
              </a:rPr>
              <a:t>: Research how popular websites like Google, Facebook, or YouTube use geolocation, cookies, or browsing history to collect data. Prepare a one-page report on:</a:t>
            </a:r>
            <a:endParaRPr sz="1200">
              <a:solidFill>
                <a:schemeClr val="dk1"/>
              </a:solidFill>
            </a:endParaRPr>
          </a:p>
          <a:p>
            <a:pPr indent="-304800" lvl="0" marL="457200" rtl="0" algn="l">
              <a:lnSpc>
                <a:spcPct val="150000"/>
              </a:lnSpc>
              <a:spcBef>
                <a:spcPts val="1200"/>
              </a:spcBef>
              <a:spcAft>
                <a:spcPts val="0"/>
              </a:spcAft>
              <a:buClr>
                <a:schemeClr val="dk1"/>
              </a:buClr>
              <a:buSzPts val="1200"/>
              <a:buAutoNum type="arabicPeriod"/>
            </a:pPr>
            <a:r>
              <a:rPr lang="en" sz="1200">
                <a:solidFill>
                  <a:schemeClr val="dk1"/>
                </a:solidFill>
              </a:rPr>
              <a:t>How these websites track your behavior.</a:t>
            </a:r>
            <a:endParaRPr sz="1200">
              <a:solidFill>
                <a:schemeClr val="dk1"/>
              </a:solidFill>
            </a:endParaRPr>
          </a:p>
          <a:p>
            <a:pPr indent="-304800" lvl="0" marL="457200" rtl="0" algn="l">
              <a:lnSpc>
                <a:spcPct val="150000"/>
              </a:lnSpc>
              <a:spcBef>
                <a:spcPts val="0"/>
              </a:spcBef>
              <a:spcAft>
                <a:spcPts val="0"/>
              </a:spcAft>
              <a:buClr>
                <a:schemeClr val="dk1"/>
              </a:buClr>
              <a:buSzPts val="1200"/>
              <a:buAutoNum type="arabicPeriod"/>
            </a:pPr>
            <a:r>
              <a:rPr lang="en" sz="1200">
                <a:solidFill>
                  <a:schemeClr val="dk1"/>
                </a:solidFill>
              </a:rPr>
              <a:t>What information they collect.</a:t>
            </a:r>
            <a:endParaRPr sz="1200">
              <a:solidFill>
                <a:schemeClr val="dk1"/>
              </a:solidFill>
            </a:endParaRPr>
          </a:p>
          <a:p>
            <a:pPr indent="-304800" lvl="0" marL="457200" rtl="0" algn="l">
              <a:lnSpc>
                <a:spcPct val="150000"/>
              </a:lnSpc>
              <a:spcBef>
                <a:spcPts val="0"/>
              </a:spcBef>
              <a:spcAft>
                <a:spcPts val="0"/>
              </a:spcAft>
              <a:buClr>
                <a:schemeClr val="dk1"/>
              </a:buClr>
              <a:buSzPts val="1200"/>
              <a:buAutoNum type="arabicPeriod"/>
            </a:pPr>
            <a:r>
              <a:rPr lang="en" sz="1200">
                <a:solidFill>
                  <a:schemeClr val="dk1"/>
                </a:solidFill>
              </a:rPr>
              <a:t>How you can protect your privacy while using them.</a:t>
            </a:r>
            <a:endParaRPr sz="1200">
              <a:solidFill>
                <a:schemeClr val="dk1"/>
              </a:solidFill>
            </a:endParaRPr>
          </a:p>
          <a:p>
            <a:pPr indent="0" lvl="0" marL="0" rtl="0" algn="l">
              <a:lnSpc>
                <a:spcPct val="150000"/>
              </a:lnSpc>
              <a:spcBef>
                <a:spcPts val="1200"/>
              </a:spcBef>
              <a:spcAft>
                <a:spcPts val="1200"/>
              </a:spcAft>
              <a:buNone/>
            </a:pPr>
            <a:r>
              <a:t/>
            </a:r>
            <a:endParaRPr sz="1900"/>
          </a:p>
        </p:txBody>
      </p:sp>
      <p:pic>
        <p:nvPicPr>
          <p:cNvPr id="151" name="Google Shape;151;p28"/>
          <p:cNvPicPr preferRelativeResize="0"/>
          <p:nvPr/>
        </p:nvPicPr>
        <p:blipFill>
          <a:blip r:embed="rId3">
            <a:alphaModFix/>
          </a:blip>
          <a:stretch>
            <a:fillRect/>
          </a:stretch>
        </p:blipFill>
        <p:spPr>
          <a:xfrm>
            <a:off x="4572000" y="2872648"/>
            <a:ext cx="4299351" cy="1696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Learning Outcomes</a:t>
            </a:r>
            <a:endParaRPr b="1"/>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500">
                <a:solidFill>
                  <a:schemeClr val="dk1"/>
                </a:solidFill>
              </a:rPr>
              <a:t>By the end of this lesson, you will:</a:t>
            </a:r>
            <a:endParaRPr sz="1500">
              <a:solidFill>
                <a:schemeClr val="dk1"/>
              </a:solidFill>
            </a:endParaRPr>
          </a:p>
          <a:p>
            <a:pPr indent="-323850" lvl="0" marL="457200" rtl="0" algn="l">
              <a:spcBef>
                <a:spcPts val="1200"/>
              </a:spcBef>
              <a:spcAft>
                <a:spcPts val="0"/>
              </a:spcAft>
              <a:buClr>
                <a:schemeClr val="dk1"/>
              </a:buClr>
              <a:buSzPts val="1500"/>
              <a:buAutoNum type="arabicPeriod"/>
            </a:pPr>
            <a:r>
              <a:rPr lang="en" sz="1500">
                <a:solidFill>
                  <a:schemeClr val="dk1"/>
                </a:solidFill>
              </a:rPr>
              <a:t>Understand what geolocation, cookies, and browsing history are and how they work.</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 sz="1500">
                <a:solidFill>
                  <a:schemeClr val="dk1"/>
                </a:solidFill>
              </a:rPr>
              <a:t>Identify how these tracking technologies can collect data about you.</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 sz="1500">
                <a:solidFill>
                  <a:schemeClr val="dk1"/>
                </a:solidFill>
              </a:rPr>
              <a:t>Recognize how aggregated data from these sources can create detailed knowledge about an individual.</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 sz="1500">
                <a:solidFill>
                  <a:schemeClr val="dk1"/>
                </a:solidFill>
              </a:rPr>
              <a:t>Understand the impact of tracking technologies on privacy.</a:t>
            </a:r>
            <a:endParaRPr sz="1500">
              <a:solidFill>
                <a:schemeClr val="dk1"/>
              </a:solidFill>
            </a:endParaRPr>
          </a:p>
          <a:p>
            <a:pPr indent="-323850" lvl="0" marL="457200" rtl="0" algn="l">
              <a:spcBef>
                <a:spcPts val="0"/>
              </a:spcBef>
              <a:spcAft>
                <a:spcPts val="0"/>
              </a:spcAft>
              <a:buClr>
                <a:schemeClr val="dk1"/>
              </a:buClr>
              <a:buSzPts val="1500"/>
              <a:buAutoNum type="arabicPeriod"/>
            </a:pPr>
            <a:r>
              <a:rPr lang="en" sz="1500">
                <a:solidFill>
                  <a:schemeClr val="dk1"/>
                </a:solidFill>
              </a:rPr>
              <a:t>Learn how to protect your privacy from tracking technologies.</a:t>
            </a:r>
            <a:endParaRPr sz="1500">
              <a:solidFill>
                <a:schemeClr val="dk1"/>
              </a:solidFill>
            </a:endParaRPr>
          </a:p>
          <a:p>
            <a:pPr indent="0" lvl="0" marL="0" rtl="0" algn="l">
              <a:spcBef>
                <a:spcPts val="1200"/>
              </a:spcBef>
              <a:spcAft>
                <a:spcPts val="1200"/>
              </a:spcAft>
              <a:buNone/>
            </a:pPr>
            <a:r>
              <a:t/>
            </a:r>
            <a:endParaRPr sz="15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What is Geolocation ?</a:t>
            </a:r>
            <a:endParaRPr b="1"/>
          </a:p>
        </p:txBody>
      </p:sp>
      <p:sp>
        <p:nvSpPr>
          <p:cNvPr id="68" name="Google Shape;68;p15"/>
          <p:cNvSpPr txBox="1"/>
          <p:nvPr>
            <p:ph idx="1" type="body"/>
          </p:nvPr>
        </p:nvSpPr>
        <p:spPr>
          <a:xfrm>
            <a:off x="311700" y="1152475"/>
            <a:ext cx="5885700" cy="3416400"/>
          </a:xfrm>
          <a:prstGeom prst="rect">
            <a:avLst/>
          </a:prstGeom>
        </p:spPr>
        <p:txBody>
          <a:bodyPr anchorCtr="0" anchor="t" bIns="91425" lIns="91425" spcFirstLastPara="1" rIns="91425" wrap="square" tIns="91425">
            <a:normAutofit lnSpcReduction="10000"/>
          </a:bodyPr>
          <a:lstStyle/>
          <a:p>
            <a:pPr indent="0" lvl="0" marL="0" rtl="0" algn="l">
              <a:lnSpc>
                <a:spcPct val="150000"/>
              </a:lnSpc>
              <a:spcBef>
                <a:spcPts val="0"/>
              </a:spcBef>
              <a:spcAft>
                <a:spcPts val="0"/>
              </a:spcAft>
              <a:buClr>
                <a:schemeClr val="dk1"/>
              </a:buClr>
              <a:buSzPts val="1100"/>
              <a:buFont typeface="Arial"/>
              <a:buNone/>
            </a:pPr>
            <a:r>
              <a:rPr b="1" lang="en" sz="1100">
                <a:solidFill>
                  <a:schemeClr val="dk1"/>
                </a:solidFill>
              </a:rPr>
              <a:t>Definition</a:t>
            </a:r>
            <a:r>
              <a:rPr lang="en" sz="1100">
                <a:solidFill>
                  <a:schemeClr val="dk1"/>
                </a:solidFill>
              </a:rPr>
              <a:t>: Geolocation refers to the identification of the geographical location of a device, like a phone or computer, using various methods such as GPS, Wi-Fi signals, or IP addresses.</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How It Works</a:t>
            </a:r>
            <a:r>
              <a:rPr lang="en" sz="1100">
                <a:solidFill>
                  <a:schemeClr val="dk1"/>
                </a:solidFill>
              </a:rPr>
              <a:t>: When you use a map app on your phone, it can pinpoint exactly where you are by connecting to satellites or Wi-Fi networks. Websites and apps can also determine your location based on your IP address (a unique code linked to your internet connection).</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Example</a:t>
            </a:r>
            <a:r>
              <a:rPr lang="en" sz="1100">
                <a:solidFill>
                  <a:schemeClr val="dk1"/>
                </a:solidFill>
              </a:rPr>
              <a:t>: Google Maps can tell where you are and suggest nearby restaurants or traffic updates based on your location.</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Why It Matters</a:t>
            </a:r>
            <a:r>
              <a:rPr lang="en" sz="1100">
                <a:solidFill>
                  <a:schemeClr val="dk1"/>
                </a:solidFill>
              </a:rPr>
              <a:t>: Geolocation is useful for navigation, but it can also track where you've been or where you are right now.</a:t>
            </a:r>
            <a:endParaRPr sz="1100">
              <a:solidFill>
                <a:schemeClr val="dk1"/>
              </a:solidFill>
            </a:endParaRPr>
          </a:p>
          <a:p>
            <a:pPr indent="0" lvl="0" marL="0" rtl="0" algn="l">
              <a:lnSpc>
                <a:spcPct val="150000"/>
              </a:lnSpc>
              <a:spcBef>
                <a:spcPts val="1200"/>
              </a:spcBef>
              <a:spcAft>
                <a:spcPts val="1200"/>
              </a:spcAft>
              <a:buNone/>
            </a:pPr>
            <a:r>
              <a:t/>
            </a:r>
            <a:endParaRPr/>
          </a:p>
        </p:txBody>
      </p:sp>
      <p:pic>
        <p:nvPicPr>
          <p:cNvPr id="69" name="Google Shape;69;p15"/>
          <p:cNvPicPr preferRelativeResize="0"/>
          <p:nvPr/>
        </p:nvPicPr>
        <p:blipFill>
          <a:blip r:embed="rId3">
            <a:alphaModFix/>
          </a:blip>
          <a:stretch>
            <a:fillRect/>
          </a:stretch>
        </p:blipFill>
        <p:spPr>
          <a:xfrm>
            <a:off x="6310475" y="1374600"/>
            <a:ext cx="2641800" cy="2641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The Privacy Risks of Geolocation</a:t>
            </a:r>
            <a:endParaRPr b="1"/>
          </a:p>
        </p:txBody>
      </p:sp>
      <p:sp>
        <p:nvSpPr>
          <p:cNvPr id="75" name="Google Shape;75;p16"/>
          <p:cNvSpPr txBox="1"/>
          <p:nvPr>
            <p:ph idx="1" type="body"/>
          </p:nvPr>
        </p:nvSpPr>
        <p:spPr>
          <a:xfrm>
            <a:off x="311700" y="1152475"/>
            <a:ext cx="6239700" cy="3416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Clr>
                <a:schemeClr val="dk1"/>
              </a:buClr>
              <a:buSzPts val="1100"/>
              <a:buFont typeface="Arial"/>
              <a:buNone/>
            </a:pPr>
            <a:r>
              <a:rPr b="1" lang="en" sz="1100">
                <a:solidFill>
                  <a:schemeClr val="dk1"/>
                </a:solidFill>
              </a:rPr>
              <a:t>Constant Location Tracking</a:t>
            </a:r>
            <a:r>
              <a:rPr lang="en" sz="1100">
                <a:solidFill>
                  <a:schemeClr val="dk1"/>
                </a:solidFill>
              </a:rPr>
              <a:t>: Some apps track your location even when you're not actively using them. This can reveal a lot about your daily routines, like where you live, where you go to school, or which places you visit.</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Sharing Without Consent</a:t>
            </a:r>
            <a:r>
              <a:rPr lang="en" sz="1100">
                <a:solidFill>
                  <a:schemeClr val="dk1"/>
                </a:solidFill>
              </a:rPr>
              <a:t>: Some apps might share your location with advertisers or other companies without asking you first. For example, if you're at a shopping mall, you might suddenly get ads for stores nearby.</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Example</a:t>
            </a:r>
            <a:r>
              <a:rPr lang="en" sz="1100">
                <a:solidFill>
                  <a:schemeClr val="dk1"/>
                </a:solidFill>
              </a:rPr>
              <a:t>: A weather app may collect your location to give you accurate weather updates, but it might also sell this data to advertisers who want to know which stores you're near.</a:t>
            </a:r>
            <a:endParaRPr sz="1100">
              <a:solidFill>
                <a:schemeClr val="dk1"/>
              </a:solidFill>
            </a:endParaRPr>
          </a:p>
          <a:p>
            <a:pPr indent="0" lvl="0" marL="0" rtl="0" algn="l">
              <a:lnSpc>
                <a:spcPct val="150000"/>
              </a:lnSpc>
              <a:spcBef>
                <a:spcPts val="1200"/>
              </a:spcBef>
              <a:spcAft>
                <a:spcPts val="1200"/>
              </a:spcAft>
              <a:buNone/>
            </a:pPr>
            <a:r>
              <a:t/>
            </a:r>
            <a:endParaRPr/>
          </a:p>
        </p:txBody>
      </p:sp>
      <p:pic>
        <p:nvPicPr>
          <p:cNvPr id="76" name="Google Shape;76;p16"/>
          <p:cNvPicPr preferRelativeResize="0"/>
          <p:nvPr/>
        </p:nvPicPr>
        <p:blipFill>
          <a:blip r:embed="rId3">
            <a:alphaModFix/>
          </a:blip>
          <a:stretch>
            <a:fillRect/>
          </a:stretch>
        </p:blipFill>
        <p:spPr>
          <a:xfrm>
            <a:off x="6272625" y="3318900"/>
            <a:ext cx="2832075" cy="1587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What are Cookies ?</a:t>
            </a:r>
            <a:endParaRPr b="1"/>
          </a:p>
        </p:txBody>
      </p:sp>
      <p:sp>
        <p:nvSpPr>
          <p:cNvPr id="82" name="Google Shape;82;p17"/>
          <p:cNvSpPr txBox="1"/>
          <p:nvPr>
            <p:ph idx="1" type="body"/>
          </p:nvPr>
        </p:nvSpPr>
        <p:spPr>
          <a:xfrm>
            <a:off x="311700" y="1152475"/>
            <a:ext cx="6365400" cy="3416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Clr>
                <a:schemeClr val="dk1"/>
              </a:buClr>
              <a:buSzPts val="1100"/>
              <a:buFont typeface="Arial"/>
              <a:buNone/>
            </a:pPr>
            <a:r>
              <a:rPr b="1" lang="en" sz="1100">
                <a:solidFill>
                  <a:schemeClr val="dk1"/>
                </a:solidFill>
              </a:rPr>
              <a:t>Definition</a:t>
            </a:r>
            <a:r>
              <a:rPr lang="en" sz="1100">
                <a:solidFill>
                  <a:schemeClr val="dk1"/>
                </a:solidFill>
              </a:rPr>
              <a:t>: Cookies are small files stored on your computer by websites you visit. They remember information about you, like your preferences, login details, or items in your shopping cart.</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Types of Cookies</a:t>
            </a:r>
            <a:r>
              <a:rPr lang="en" sz="1100">
                <a:solidFill>
                  <a:schemeClr val="dk1"/>
                </a:solidFill>
              </a:rPr>
              <a:t>:</a:t>
            </a:r>
            <a:endParaRPr sz="1100">
              <a:solidFill>
                <a:schemeClr val="dk1"/>
              </a:solidFill>
            </a:endParaRPr>
          </a:p>
          <a:p>
            <a:pPr indent="-298450" lvl="0" marL="457200" rtl="0" algn="l">
              <a:lnSpc>
                <a:spcPct val="150000"/>
              </a:lnSpc>
              <a:spcBef>
                <a:spcPts val="1200"/>
              </a:spcBef>
              <a:spcAft>
                <a:spcPts val="0"/>
              </a:spcAft>
              <a:buClr>
                <a:schemeClr val="dk1"/>
              </a:buClr>
              <a:buSzPts val="1100"/>
              <a:buChar char="●"/>
            </a:pPr>
            <a:r>
              <a:rPr b="1" lang="en" sz="1100">
                <a:solidFill>
                  <a:schemeClr val="dk1"/>
                </a:solidFill>
              </a:rPr>
              <a:t>Session Cookies</a:t>
            </a:r>
            <a:r>
              <a:rPr lang="en" sz="1100">
                <a:solidFill>
                  <a:schemeClr val="dk1"/>
                </a:solidFill>
              </a:rPr>
              <a:t>: These are temporary and get deleted once you close your browser. They’re useful for things like keeping you logged in while you browse a site.</a:t>
            </a:r>
            <a:endParaRPr sz="1100">
              <a:solidFill>
                <a:schemeClr val="dk1"/>
              </a:solidFill>
            </a:endParaRPr>
          </a:p>
          <a:p>
            <a:pPr indent="-298450" lvl="0" marL="457200" rtl="0" algn="l">
              <a:lnSpc>
                <a:spcPct val="150000"/>
              </a:lnSpc>
              <a:spcBef>
                <a:spcPts val="0"/>
              </a:spcBef>
              <a:spcAft>
                <a:spcPts val="0"/>
              </a:spcAft>
              <a:buClr>
                <a:schemeClr val="dk1"/>
              </a:buClr>
              <a:buSzPts val="1100"/>
              <a:buChar char="●"/>
            </a:pPr>
            <a:r>
              <a:rPr b="1" lang="en" sz="1100">
                <a:solidFill>
                  <a:schemeClr val="dk1"/>
                </a:solidFill>
              </a:rPr>
              <a:t>Persistent Cookies</a:t>
            </a:r>
            <a:r>
              <a:rPr lang="en" sz="1100">
                <a:solidFill>
                  <a:schemeClr val="dk1"/>
                </a:solidFill>
              </a:rPr>
              <a:t>: These stay on your device even after you close the browser. Websites use them to remember you the next time you visit, so you don’t have to log in again.</a:t>
            </a:r>
            <a:endParaRPr sz="1100">
              <a:solidFill>
                <a:schemeClr val="dk1"/>
              </a:solidFill>
            </a:endParaRPr>
          </a:p>
          <a:p>
            <a:pPr indent="0" lvl="0" marL="0" rtl="0" algn="l">
              <a:lnSpc>
                <a:spcPct val="150000"/>
              </a:lnSpc>
              <a:spcBef>
                <a:spcPts val="1200"/>
              </a:spcBef>
              <a:spcAft>
                <a:spcPts val="0"/>
              </a:spcAft>
              <a:buNone/>
            </a:pPr>
            <a:r>
              <a:rPr b="1" lang="en" sz="1100">
                <a:solidFill>
                  <a:schemeClr val="dk1"/>
                </a:solidFill>
              </a:rPr>
              <a:t>Example</a:t>
            </a:r>
            <a:r>
              <a:rPr lang="en" sz="1100">
                <a:solidFill>
                  <a:schemeClr val="dk1"/>
                </a:solidFill>
              </a:rPr>
              <a:t>: When you visit an online store and add items to your cart, cookies remember your cart even if you close the website and come back later.</a:t>
            </a:r>
            <a:endParaRPr/>
          </a:p>
        </p:txBody>
      </p:sp>
      <p:pic>
        <p:nvPicPr>
          <p:cNvPr id="83" name="Google Shape;83;p17"/>
          <p:cNvPicPr preferRelativeResize="0"/>
          <p:nvPr/>
        </p:nvPicPr>
        <p:blipFill>
          <a:blip r:embed="rId3">
            <a:alphaModFix/>
          </a:blip>
          <a:stretch>
            <a:fillRect/>
          </a:stretch>
        </p:blipFill>
        <p:spPr>
          <a:xfrm>
            <a:off x="6496225" y="1366950"/>
            <a:ext cx="2396100" cy="1564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The Privacy Risks of Cookies</a:t>
            </a:r>
            <a:endParaRPr b="1"/>
          </a:p>
        </p:txBody>
      </p:sp>
      <p:sp>
        <p:nvSpPr>
          <p:cNvPr id="89" name="Google Shape;89;p18"/>
          <p:cNvSpPr txBox="1"/>
          <p:nvPr>
            <p:ph idx="1" type="body"/>
          </p:nvPr>
        </p:nvSpPr>
        <p:spPr>
          <a:xfrm>
            <a:off x="311700" y="1152475"/>
            <a:ext cx="6428400" cy="3416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Clr>
                <a:schemeClr val="dk1"/>
              </a:buClr>
              <a:buSzPts val="1100"/>
              <a:buFont typeface="Arial"/>
              <a:buNone/>
            </a:pPr>
            <a:r>
              <a:rPr b="1" lang="en" sz="1100">
                <a:solidFill>
                  <a:schemeClr val="dk1"/>
                </a:solidFill>
              </a:rPr>
              <a:t>Tracking Your Browsing</a:t>
            </a:r>
            <a:r>
              <a:rPr lang="en" sz="1100">
                <a:solidFill>
                  <a:schemeClr val="dk1"/>
                </a:solidFill>
              </a:rPr>
              <a:t>: Cookies can track what you do on websites, such as what you click on, how long you stay, and even what you’re interested in. This data is often used to create targeted ads.</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Third-Party Cookies</a:t>
            </a:r>
            <a:r>
              <a:rPr lang="en" sz="1100">
                <a:solidFill>
                  <a:schemeClr val="dk1"/>
                </a:solidFill>
              </a:rPr>
              <a:t>: These cookies come from companies other than the website you’re visiting. They track your behavior across different sites to build a profile about you. For example, if you look at shoes on one website, you might see shoe ads on other websites too.</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Example</a:t>
            </a:r>
            <a:r>
              <a:rPr lang="en" sz="1100">
                <a:solidFill>
                  <a:schemeClr val="dk1"/>
                </a:solidFill>
              </a:rPr>
              <a:t>: After visiting a travel site, you might notice ads for flights or hotels on other sites, thanks to third-party cookies tracking your interests.</a:t>
            </a:r>
            <a:endParaRPr sz="1100">
              <a:solidFill>
                <a:schemeClr val="dk1"/>
              </a:solidFill>
            </a:endParaRPr>
          </a:p>
          <a:p>
            <a:pPr indent="0" lvl="0" marL="0" rtl="0" algn="l">
              <a:lnSpc>
                <a:spcPct val="150000"/>
              </a:lnSpc>
              <a:spcBef>
                <a:spcPts val="1200"/>
              </a:spcBef>
              <a:spcAft>
                <a:spcPts val="1200"/>
              </a:spcAft>
              <a:buNone/>
            </a:pPr>
            <a:r>
              <a:t/>
            </a:r>
            <a:endParaRPr/>
          </a:p>
        </p:txBody>
      </p:sp>
      <p:pic>
        <p:nvPicPr>
          <p:cNvPr id="90" name="Google Shape;90;p18"/>
          <p:cNvPicPr preferRelativeResize="0"/>
          <p:nvPr/>
        </p:nvPicPr>
        <p:blipFill>
          <a:blip r:embed="rId3">
            <a:alphaModFix/>
          </a:blip>
          <a:stretch>
            <a:fillRect/>
          </a:stretch>
        </p:blipFill>
        <p:spPr>
          <a:xfrm>
            <a:off x="5528875" y="3038403"/>
            <a:ext cx="3560076" cy="18631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What is Browsing History ?</a:t>
            </a:r>
            <a:endParaRPr b="1"/>
          </a:p>
        </p:txBody>
      </p:sp>
      <p:sp>
        <p:nvSpPr>
          <p:cNvPr id="96" name="Google Shape;96;p19"/>
          <p:cNvSpPr txBox="1"/>
          <p:nvPr>
            <p:ph idx="1" type="body"/>
          </p:nvPr>
        </p:nvSpPr>
        <p:spPr>
          <a:xfrm>
            <a:off x="311700" y="1152475"/>
            <a:ext cx="4928100" cy="3416400"/>
          </a:xfrm>
          <a:prstGeom prst="rect">
            <a:avLst/>
          </a:prstGeom>
        </p:spPr>
        <p:txBody>
          <a:bodyPr anchorCtr="0" anchor="t" bIns="91425" lIns="91425" spcFirstLastPara="1" rIns="91425" wrap="square" tIns="91425">
            <a:normAutofit lnSpcReduction="10000"/>
          </a:bodyPr>
          <a:lstStyle/>
          <a:p>
            <a:pPr indent="0" lvl="0" marL="0" rtl="0" algn="l">
              <a:lnSpc>
                <a:spcPct val="150000"/>
              </a:lnSpc>
              <a:spcBef>
                <a:spcPts val="0"/>
              </a:spcBef>
              <a:spcAft>
                <a:spcPts val="0"/>
              </a:spcAft>
              <a:buClr>
                <a:schemeClr val="dk1"/>
              </a:buClr>
              <a:buSzPts val="1100"/>
              <a:buFont typeface="Arial"/>
              <a:buNone/>
            </a:pPr>
            <a:r>
              <a:rPr b="1" lang="en" sz="1100">
                <a:solidFill>
                  <a:schemeClr val="dk1"/>
                </a:solidFill>
              </a:rPr>
              <a:t>Definition</a:t>
            </a:r>
            <a:r>
              <a:rPr lang="en" sz="1100">
                <a:solidFill>
                  <a:schemeClr val="dk1"/>
                </a:solidFill>
              </a:rPr>
              <a:t>: Browsing history is a record of all the websites you've visited, along with the dates and times you visited them.</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How It Works</a:t>
            </a:r>
            <a:r>
              <a:rPr lang="en" sz="1100">
                <a:solidFill>
                  <a:schemeClr val="dk1"/>
                </a:solidFill>
              </a:rPr>
              <a:t>: Every time you visit a website, your browser saves the address of that page in its history. This can be useful for going back to a page you visited earlier.</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Why It Matters</a:t>
            </a:r>
            <a:r>
              <a:rPr lang="en" sz="1100">
                <a:solidFill>
                  <a:schemeClr val="dk1"/>
                </a:solidFill>
              </a:rPr>
              <a:t>: Your browsing history can reveal a lot about your interests, habits, and routines. Companies can use this data to create a profile of you based on your online activities.</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Example</a:t>
            </a:r>
            <a:r>
              <a:rPr lang="en" sz="1100">
                <a:solidFill>
                  <a:schemeClr val="dk1"/>
                </a:solidFill>
              </a:rPr>
              <a:t>: If you visit a lot of cooking websites, companies might assume you're interested in food and show you ads for recipes or cooking tools.</a:t>
            </a:r>
            <a:endParaRPr sz="1100">
              <a:solidFill>
                <a:schemeClr val="dk1"/>
              </a:solidFill>
            </a:endParaRPr>
          </a:p>
          <a:p>
            <a:pPr indent="0" lvl="0" marL="0" rtl="0" algn="l">
              <a:lnSpc>
                <a:spcPct val="150000"/>
              </a:lnSpc>
              <a:spcBef>
                <a:spcPts val="1200"/>
              </a:spcBef>
              <a:spcAft>
                <a:spcPts val="1200"/>
              </a:spcAft>
              <a:buNone/>
            </a:pPr>
            <a:r>
              <a:t/>
            </a:r>
            <a:endParaRPr/>
          </a:p>
        </p:txBody>
      </p:sp>
      <p:pic>
        <p:nvPicPr>
          <p:cNvPr id="97" name="Google Shape;97;p19"/>
          <p:cNvPicPr preferRelativeResize="0"/>
          <p:nvPr/>
        </p:nvPicPr>
        <p:blipFill>
          <a:blip r:embed="rId3">
            <a:alphaModFix/>
          </a:blip>
          <a:stretch>
            <a:fillRect/>
          </a:stretch>
        </p:blipFill>
        <p:spPr>
          <a:xfrm>
            <a:off x="6144025" y="1170125"/>
            <a:ext cx="2999975" cy="3062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120"/>
              <a:t>How Geolocation, Cookies, and Browsing History Work Together</a:t>
            </a:r>
            <a:endParaRPr b="1" sz="2120"/>
          </a:p>
        </p:txBody>
      </p:sp>
      <p:sp>
        <p:nvSpPr>
          <p:cNvPr id="103" name="Google Shape;103;p20"/>
          <p:cNvSpPr txBox="1"/>
          <p:nvPr>
            <p:ph idx="1" type="body"/>
          </p:nvPr>
        </p:nvSpPr>
        <p:spPr>
          <a:xfrm>
            <a:off x="311700" y="1152475"/>
            <a:ext cx="5127600" cy="3416400"/>
          </a:xfrm>
          <a:prstGeom prst="rect">
            <a:avLst/>
          </a:prstGeom>
        </p:spPr>
        <p:txBody>
          <a:bodyPr anchorCtr="0" anchor="t" bIns="91425" lIns="91425" spcFirstLastPara="1" rIns="91425" wrap="square" tIns="91425">
            <a:noAutofit/>
          </a:bodyPr>
          <a:lstStyle/>
          <a:p>
            <a:pPr indent="0" lvl="0" marL="0" rtl="0" algn="l">
              <a:lnSpc>
                <a:spcPct val="140000"/>
              </a:lnSpc>
              <a:spcBef>
                <a:spcPts val="0"/>
              </a:spcBef>
              <a:spcAft>
                <a:spcPts val="0"/>
              </a:spcAft>
              <a:buClr>
                <a:schemeClr val="dk1"/>
              </a:buClr>
              <a:buSzPts val="1018"/>
              <a:buFont typeface="Arial"/>
              <a:buNone/>
            </a:pPr>
            <a:r>
              <a:rPr b="1" lang="en" sz="1117">
                <a:solidFill>
                  <a:schemeClr val="dk1"/>
                </a:solidFill>
              </a:rPr>
              <a:t>Aggregation of Data</a:t>
            </a:r>
            <a:r>
              <a:rPr lang="en" sz="1117">
                <a:solidFill>
                  <a:schemeClr val="dk1"/>
                </a:solidFill>
              </a:rPr>
              <a:t>: When geolocation, cookies, and browsing history are combined, they can create a detailed profile of a person’s habits, preferences, and interests.</a:t>
            </a:r>
            <a:endParaRPr sz="1117">
              <a:solidFill>
                <a:schemeClr val="dk1"/>
              </a:solidFill>
            </a:endParaRPr>
          </a:p>
          <a:p>
            <a:pPr indent="0" lvl="0" marL="0" rtl="0" algn="l">
              <a:lnSpc>
                <a:spcPct val="140000"/>
              </a:lnSpc>
              <a:spcBef>
                <a:spcPts val="1200"/>
              </a:spcBef>
              <a:spcAft>
                <a:spcPts val="0"/>
              </a:spcAft>
              <a:buClr>
                <a:schemeClr val="dk1"/>
              </a:buClr>
              <a:buSzPts val="1018"/>
              <a:buFont typeface="Arial"/>
              <a:buNone/>
            </a:pPr>
            <a:r>
              <a:rPr b="1" lang="en" sz="1117">
                <a:solidFill>
                  <a:schemeClr val="dk1"/>
                </a:solidFill>
              </a:rPr>
              <a:t>Example of Aggregation</a:t>
            </a:r>
            <a:r>
              <a:rPr lang="en" sz="1117">
                <a:solidFill>
                  <a:schemeClr val="dk1"/>
                </a:solidFill>
              </a:rPr>
              <a:t>:</a:t>
            </a:r>
            <a:endParaRPr sz="1117">
              <a:solidFill>
                <a:schemeClr val="dk1"/>
              </a:solidFill>
            </a:endParaRPr>
          </a:p>
          <a:p>
            <a:pPr indent="-299561" lvl="0" marL="457200" rtl="0" algn="l">
              <a:lnSpc>
                <a:spcPct val="140000"/>
              </a:lnSpc>
              <a:spcBef>
                <a:spcPts val="1200"/>
              </a:spcBef>
              <a:spcAft>
                <a:spcPts val="0"/>
              </a:spcAft>
              <a:buClr>
                <a:schemeClr val="dk1"/>
              </a:buClr>
              <a:buSzPts val="1118"/>
              <a:buChar char="●"/>
            </a:pPr>
            <a:r>
              <a:rPr b="1" lang="en" sz="1117">
                <a:solidFill>
                  <a:schemeClr val="dk1"/>
                </a:solidFill>
              </a:rPr>
              <a:t>Geolocation</a:t>
            </a:r>
            <a:r>
              <a:rPr lang="en" sz="1117">
                <a:solidFill>
                  <a:schemeClr val="dk1"/>
                </a:solidFill>
              </a:rPr>
              <a:t>: Your phone tracks your location.</a:t>
            </a:r>
            <a:endParaRPr sz="1117">
              <a:solidFill>
                <a:schemeClr val="dk1"/>
              </a:solidFill>
            </a:endParaRPr>
          </a:p>
          <a:p>
            <a:pPr indent="-299561" lvl="0" marL="457200" rtl="0" algn="l">
              <a:lnSpc>
                <a:spcPct val="140000"/>
              </a:lnSpc>
              <a:spcBef>
                <a:spcPts val="0"/>
              </a:spcBef>
              <a:spcAft>
                <a:spcPts val="0"/>
              </a:spcAft>
              <a:buClr>
                <a:schemeClr val="dk1"/>
              </a:buClr>
              <a:buSzPts val="1118"/>
              <a:buChar char="●"/>
            </a:pPr>
            <a:r>
              <a:rPr b="1" lang="en" sz="1117">
                <a:solidFill>
                  <a:schemeClr val="dk1"/>
                </a:solidFill>
              </a:rPr>
              <a:t>Cookies</a:t>
            </a:r>
            <a:r>
              <a:rPr lang="en" sz="1117">
                <a:solidFill>
                  <a:schemeClr val="dk1"/>
                </a:solidFill>
              </a:rPr>
              <a:t>: Websites track your behavior and shopping habits.</a:t>
            </a:r>
            <a:endParaRPr sz="1117">
              <a:solidFill>
                <a:schemeClr val="dk1"/>
              </a:solidFill>
            </a:endParaRPr>
          </a:p>
          <a:p>
            <a:pPr indent="-299561" lvl="0" marL="457200" rtl="0" algn="l">
              <a:lnSpc>
                <a:spcPct val="140000"/>
              </a:lnSpc>
              <a:spcBef>
                <a:spcPts val="0"/>
              </a:spcBef>
              <a:spcAft>
                <a:spcPts val="0"/>
              </a:spcAft>
              <a:buClr>
                <a:schemeClr val="dk1"/>
              </a:buClr>
              <a:buSzPts val="1118"/>
              <a:buChar char="●"/>
            </a:pPr>
            <a:r>
              <a:rPr b="1" lang="en" sz="1117">
                <a:solidFill>
                  <a:schemeClr val="dk1"/>
                </a:solidFill>
              </a:rPr>
              <a:t>Browsing History</a:t>
            </a:r>
            <a:r>
              <a:rPr lang="en" sz="1117">
                <a:solidFill>
                  <a:schemeClr val="dk1"/>
                </a:solidFill>
              </a:rPr>
              <a:t>: Your search for new shoes is saved.</a:t>
            </a:r>
            <a:endParaRPr sz="1117">
              <a:solidFill>
                <a:schemeClr val="dk1"/>
              </a:solidFill>
            </a:endParaRPr>
          </a:p>
          <a:p>
            <a:pPr indent="-299561" lvl="0" marL="457200" rtl="0" algn="l">
              <a:lnSpc>
                <a:spcPct val="140000"/>
              </a:lnSpc>
              <a:spcBef>
                <a:spcPts val="0"/>
              </a:spcBef>
              <a:spcAft>
                <a:spcPts val="0"/>
              </a:spcAft>
              <a:buClr>
                <a:schemeClr val="dk1"/>
              </a:buClr>
              <a:buSzPts val="1118"/>
              <a:buChar char="●"/>
            </a:pPr>
            <a:r>
              <a:rPr b="1" lang="en" sz="1117">
                <a:solidFill>
                  <a:schemeClr val="dk1"/>
                </a:solidFill>
              </a:rPr>
              <a:t>Combined</a:t>
            </a:r>
            <a:r>
              <a:rPr lang="en" sz="1117">
                <a:solidFill>
                  <a:schemeClr val="dk1"/>
                </a:solidFill>
              </a:rPr>
              <a:t>: Companies can use this information to send you ads for shoe stores near you or offer discounts for local shops.</a:t>
            </a:r>
            <a:endParaRPr sz="1117">
              <a:solidFill>
                <a:schemeClr val="dk1"/>
              </a:solidFill>
            </a:endParaRPr>
          </a:p>
          <a:p>
            <a:pPr indent="0" lvl="0" marL="0" rtl="0" algn="l">
              <a:lnSpc>
                <a:spcPct val="140000"/>
              </a:lnSpc>
              <a:spcBef>
                <a:spcPts val="1200"/>
              </a:spcBef>
              <a:spcAft>
                <a:spcPts val="0"/>
              </a:spcAft>
              <a:buClr>
                <a:schemeClr val="dk1"/>
              </a:buClr>
              <a:buSzPts val="1018"/>
              <a:buFont typeface="Arial"/>
              <a:buNone/>
            </a:pPr>
            <a:r>
              <a:rPr b="1" lang="en" sz="1117">
                <a:solidFill>
                  <a:schemeClr val="dk1"/>
                </a:solidFill>
              </a:rPr>
              <a:t>Why It Matters</a:t>
            </a:r>
            <a:r>
              <a:rPr lang="en" sz="1117">
                <a:solidFill>
                  <a:schemeClr val="dk1"/>
                </a:solidFill>
              </a:rPr>
              <a:t>: Aggregating data allows companies to understand your habits better, but it can also invade your privacy by collecting more data than you realize.</a:t>
            </a:r>
            <a:endParaRPr sz="1117">
              <a:solidFill>
                <a:schemeClr val="dk1"/>
              </a:solidFill>
            </a:endParaRPr>
          </a:p>
          <a:p>
            <a:pPr indent="0" lvl="0" marL="0" rtl="0" algn="l">
              <a:lnSpc>
                <a:spcPct val="140000"/>
              </a:lnSpc>
              <a:spcBef>
                <a:spcPts val="0"/>
              </a:spcBef>
              <a:spcAft>
                <a:spcPts val="1200"/>
              </a:spcAft>
              <a:buSzPts val="1018"/>
              <a:buNone/>
            </a:pPr>
            <a:r>
              <a:t/>
            </a:r>
            <a:endParaRPr sz="1765"/>
          </a:p>
        </p:txBody>
      </p:sp>
      <p:pic>
        <p:nvPicPr>
          <p:cNvPr id="104" name="Google Shape;104;p20"/>
          <p:cNvPicPr preferRelativeResize="0"/>
          <p:nvPr/>
        </p:nvPicPr>
        <p:blipFill>
          <a:blip r:embed="rId3">
            <a:alphaModFix/>
          </a:blip>
          <a:stretch>
            <a:fillRect/>
          </a:stretch>
        </p:blipFill>
        <p:spPr>
          <a:xfrm>
            <a:off x="5439425" y="1632300"/>
            <a:ext cx="3704576" cy="25717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idx="1" type="body"/>
          </p:nvPr>
        </p:nvSpPr>
        <p:spPr>
          <a:xfrm>
            <a:off x="311700" y="1152475"/>
            <a:ext cx="4798800" cy="3416400"/>
          </a:xfrm>
          <a:prstGeom prst="rect">
            <a:avLst/>
          </a:prstGeom>
        </p:spPr>
        <p:txBody>
          <a:bodyPr anchorCtr="0" anchor="t" bIns="91425" lIns="91425" spcFirstLastPara="1" rIns="91425" wrap="square" tIns="91425">
            <a:normAutofit lnSpcReduction="10000"/>
          </a:bodyPr>
          <a:lstStyle/>
          <a:p>
            <a:pPr indent="0" lvl="0" marL="0" rtl="0" algn="l">
              <a:lnSpc>
                <a:spcPct val="150000"/>
              </a:lnSpc>
              <a:spcBef>
                <a:spcPts val="0"/>
              </a:spcBef>
              <a:spcAft>
                <a:spcPts val="0"/>
              </a:spcAft>
              <a:buClr>
                <a:schemeClr val="dk1"/>
              </a:buClr>
              <a:buSzPts val="1100"/>
              <a:buFont typeface="Arial"/>
              <a:buNone/>
            </a:pPr>
            <a:r>
              <a:rPr b="1" lang="en" sz="1100">
                <a:solidFill>
                  <a:schemeClr val="dk1"/>
                </a:solidFill>
              </a:rPr>
              <a:t>Loss of Privacy</a:t>
            </a:r>
            <a:r>
              <a:rPr lang="en" sz="1100">
                <a:solidFill>
                  <a:schemeClr val="dk1"/>
                </a:solidFill>
              </a:rPr>
              <a:t>: Tracking technologies like geolocation, cookies, and browsing history can lead to a loss of privacy because they collect data about your activities without you always knowing.</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Targeted Advertising</a:t>
            </a:r>
            <a:r>
              <a:rPr lang="en" sz="1100">
                <a:solidFill>
                  <a:schemeClr val="dk1"/>
                </a:solidFill>
              </a:rPr>
              <a:t>: Companies use tracking data to show you personalized ads based on your interests. While this can be helpful, it also means they know a lot about your habits.</a:t>
            </a:r>
            <a:endParaRPr sz="11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n" sz="1100">
                <a:solidFill>
                  <a:schemeClr val="dk1"/>
                </a:solidFill>
              </a:rPr>
              <a:t>Example</a:t>
            </a:r>
            <a:r>
              <a:rPr lang="en" sz="1100">
                <a:solidFill>
                  <a:schemeClr val="dk1"/>
                </a:solidFill>
              </a:rPr>
              <a:t>: If you visit many websites about gaming, you might start seeing ads for new video games or accessories. This is based on data collected from your browsing habits, even if you didn’t give permission for this kind of tracking.</a:t>
            </a:r>
            <a:endParaRPr sz="1100">
              <a:solidFill>
                <a:schemeClr val="dk1"/>
              </a:solidFill>
            </a:endParaRPr>
          </a:p>
          <a:p>
            <a:pPr indent="0" lvl="0" marL="0" rtl="0" algn="l">
              <a:lnSpc>
                <a:spcPct val="150000"/>
              </a:lnSpc>
              <a:spcBef>
                <a:spcPts val="1200"/>
              </a:spcBef>
              <a:spcAft>
                <a:spcPts val="1200"/>
              </a:spcAft>
              <a:buNone/>
            </a:pPr>
            <a:r>
              <a:t/>
            </a:r>
            <a:endParaRPr/>
          </a:p>
        </p:txBody>
      </p:sp>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t>The Impact of Tracking Technologies on Privacy</a:t>
            </a:r>
            <a:endParaRPr b="1"/>
          </a:p>
          <a:p>
            <a:pPr indent="0" lvl="0" marL="0" rtl="0" algn="l">
              <a:spcBef>
                <a:spcPts val="0"/>
              </a:spcBef>
              <a:spcAft>
                <a:spcPts val="0"/>
              </a:spcAft>
              <a:buClr>
                <a:schemeClr val="dk1"/>
              </a:buClr>
              <a:buSzPct val="39285"/>
              <a:buFont typeface="Arial"/>
              <a:buNone/>
            </a:pPr>
            <a:r>
              <a:t/>
            </a:r>
            <a:endParaRPr b="1"/>
          </a:p>
          <a:p>
            <a:pPr indent="0" lvl="0" marL="0" rtl="0" algn="l">
              <a:spcBef>
                <a:spcPts val="0"/>
              </a:spcBef>
              <a:spcAft>
                <a:spcPts val="0"/>
              </a:spcAft>
              <a:buNone/>
            </a:pPr>
            <a:r>
              <a:t/>
            </a:r>
            <a:endParaRPr b="1"/>
          </a:p>
        </p:txBody>
      </p:sp>
      <p:pic>
        <p:nvPicPr>
          <p:cNvPr id="111" name="Google Shape;111;p21"/>
          <p:cNvPicPr preferRelativeResize="0"/>
          <p:nvPr/>
        </p:nvPicPr>
        <p:blipFill>
          <a:blip r:embed="rId3">
            <a:alphaModFix/>
          </a:blip>
          <a:stretch>
            <a:fillRect/>
          </a:stretch>
        </p:blipFill>
        <p:spPr>
          <a:xfrm>
            <a:off x="5262900" y="1170125"/>
            <a:ext cx="3881100" cy="2897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